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handoutMasterIdLst>
    <p:handoutMasterId r:id="rId4"/>
  </p:handoutMasterIdLst>
  <p:sldIdLst>
    <p:sldId id="257" r:id="rId2"/>
    <p:sldId id="258" r:id="rId3"/>
  </p:sldIdLst>
  <p:sldSz cx="27432000" cy="36576000"/>
  <p:notesSz cx="6858000" cy="9144000"/>
  <p:defaultTextStyle>
    <a:defPPr>
      <a:defRPr lang="en-US"/>
    </a:defPPr>
    <a:lvl1pPr marL="0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59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18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477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636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795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6954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114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273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62"/>
    <p:restoredTop sz="94633"/>
  </p:normalViewPr>
  <p:slideViewPr>
    <p:cSldViewPr snapToGrid="0" snapToObjects="1">
      <p:cViewPr>
        <p:scale>
          <a:sx n="33" d="100"/>
          <a:sy n="33" d="100"/>
        </p:scale>
        <p:origin x="161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0" d="100"/>
          <a:sy n="150" d="100"/>
        </p:scale>
        <p:origin x="42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A8635-719F-B94C-A0BB-D77C10F788F1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ED7F8-C41B-E14C-BE82-FE1DCA59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0"/>
            <a:ext cx="27431969" cy="3306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0"/>
            <a:ext cx="27431969" cy="3306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" y="0"/>
            <a:ext cx="27431961" cy="3306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M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306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306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27431994" cy="3306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27431994" cy="33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27431986" cy="33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27431986" cy="3306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27431977" cy="3306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27431977" cy="3306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657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031076"/>
            <a:ext cx="27432000" cy="1371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5739091"/>
            <a:ext cx="9258300" cy="7939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833" y="34655543"/>
            <a:ext cx="2237865" cy="861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4" y="34685033"/>
            <a:ext cx="1366815" cy="343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5" y="35238452"/>
            <a:ext cx="1268398" cy="36783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116671" y="34541012"/>
            <a:ext cx="47472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Sandia National Laboratories is a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multimission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laboratory managed and operated by National Technology &amp; Engineering Solutions of Sandia, LLC, </a:t>
            </a:r>
            <a:b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</a:br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a wholly owned subsidiary of Honeywell International Inc., for the U.S. Department of Energy’s National Nuclear Security Administration under contract DE-NA0003525.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SAND</a:t>
            </a:r>
            <a:r>
              <a:rPr lang="en-US" sz="1100" b="0" i="0" kern="120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No. ____________</a:t>
            </a:r>
            <a:endParaRPr lang="en-US" sz="1100" dirty="0"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8696596"/>
            <a:ext cx="27432000" cy="5695541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  <a:alpha val="26000"/>
                </a:schemeClr>
              </a:gs>
              <a:gs pos="100000">
                <a:schemeClr val="accent6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up to two lines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90988" y="29217256"/>
            <a:ext cx="3642744" cy="3561293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93265" y="29217256"/>
            <a:ext cx="3642744" cy="3561293"/>
          </a:xfrm>
          <a:prstGeom prst="rect">
            <a:avLst/>
          </a:prstGeom>
          <a:solidFill>
            <a:schemeClr val="accent3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95542" y="29217256"/>
            <a:ext cx="3642744" cy="3561293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97819" y="29217256"/>
            <a:ext cx="3642744" cy="3561293"/>
          </a:xfrm>
          <a:prstGeom prst="rect">
            <a:avLst/>
          </a:prstGeom>
          <a:solidFill>
            <a:schemeClr val="accent4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90988" y="26297450"/>
            <a:ext cx="10865545" cy="291980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60" dirty="0"/>
              <a:t>Color transparent boxes below are for resizing and using to highlight content. Delete if not needed.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400096" y="29217256"/>
            <a:ext cx="3642744" cy="3561293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02373" y="29217256"/>
            <a:ext cx="3642744" cy="3561293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2"/>
          <a:stretch/>
        </p:blipFill>
        <p:spPr>
          <a:xfrm>
            <a:off x="4636381" y="5928799"/>
            <a:ext cx="10777818" cy="81076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9239" y="6997320"/>
            <a:ext cx="30311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Choose from different headers by selecting the “Layout” option in the “Home” tab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59239" y="6813932"/>
            <a:ext cx="665584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811246" y="22916056"/>
            <a:ext cx="5891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Additional program/partner logos can be added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4291" y="3658957"/>
            <a:ext cx="4814978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/>
              <a:t>Title font: Gill Sans MT</a:t>
            </a:r>
            <a:endParaRPr lang="en-US" sz="36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525322" y="3658949"/>
            <a:ext cx="6610687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1177" y="24670382"/>
            <a:ext cx="4814978" cy="120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Body text/ support font: Garamond MT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11718" y="22916056"/>
            <a:ext cx="4889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Add Sand Number to the funding statement within the Master </a:t>
            </a:r>
            <a:r>
              <a:rPr lang="en-US" sz="3600"/>
              <a:t>Title slide</a:t>
            </a:r>
            <a:endParaRPr lang="en-US" sz="3600" dirty="0"/>
          </a:p>
        </p:txBody>
      </p:sp>
      <p:cxnSp>
        <p:nvCxnSpPr>
          <p:cNvPr id="21" name="Elbow Connector 20"/>
          <p:cNvCxnSpPr/>
          <p:nvPr/>
        </p:nvCxnSpPr>
        <p:spPr>
          <a:xfrm>
            <a:off x="663944" y="24458692"/>
            <a:ext cx="6305325" cy="1432560"/>
          </a:xfrm>
          <a:prstGeom prst="bentConnector3">
            <a:avLst>
              <a:gd name="adj1" fmla="val 9979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21" y="10691624"/>
            <a:ext cx="15566796" cy="11735955"/>
          </a:xfrm>
          <a:prstGeom prst="rect">
            <a:avLst/>
          </a:prstGeom>
        </p:spPr>
      </p:pic>
      <p:cxnSp>
        <p:nvCxnSpPr>
          <p:cNvPr id="23" name="Elbow Connector 22"/>
          <p:cNvCxnSpPr/>
          <p:nvPr/>
        </p:nvCxnSpPr>
        <p:spPr>
          <a:xfrm rot="16200000" flipV="1">
            <a:off x="21450529" y="22243818"/>
            <a:ext cx="1846720" cy="10363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V="1">
            <a:off x="12587601" y="22243818"/>
            <a:ext cx="1846720" cy="10363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58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Storage Sizing and Placement in Distribution Grids</a:t>
            </a:r>
            <a:br>
              <a:rPr lang="en-US" dirty="0"/>
            </a:br>
            <a:r>
              <a:rPr lang="en-US" sz="4900" dirty="0"/>
              <a:t>Will Vining, Ujjwol Tamrakar, John Eddy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138669" y="28857546"/>
            <a:ext cx="12600063" cy="4973483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9D3B16-E223-419F-ACDB-23535D9E4BC0}"/>
              </a:ext>
            </a:extLst>
          </p:cNvPr>
          <p:cNvGrpSpPr/>
          <p:nvPr/>
        </p:nvGrpSpPr>
        <p:grpSpPr>
          <a:xfrm>
            <a:off x="719119" y="5527797"/>
            <a:ext cx="12996881" cy="4447066"/>
            <a:chOff x="719119" y="4642891"/>
            <a:chExt cx="12996881" cy="4615872"/>
          </a:xfrm>
        </p:grpSpPr>
        <p:sp>
          <p:nvSpPr>
            <p:cNvPr id="6" name="Rectangle 5"/>
            <p:cNvSpPr/>
            <p:nvPr/>
          </p:nvSpPr>
          <p:spPr>
            <a:xfrm>
              <a:off x="719119" y="4642891"/>
              <a:ext cx="12996881" cy="4615872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58" dirty="0">
                <a:solidFill>
                  <a:schemeClr val="accent6"/>
                </a:solidFill>
              </a:endParaRPr>
            </a:p>
          </p:txBody>
        </p:sp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D77551D9-96D6-456D-AB32-415FDF04F47B}"/>
                </a:ext>
              </a:extLst>
            </p:cNvPr>
            <p:cNvSpPr txBox="1">
              <a:spLocks/>
            </p:cNvSpPr>
            <p:nvPr/>
          </p:nvSpPr>
          <p:spPr>
            <a:xfrm>
              <a:off x="908492" y="4971201"/>
              <a:ext cx="12566345" cy="4191745"/>
            </a:xfrm>
            <a:prstGeom prst="rect">
              <a:avLst/>
            </a:prstGeom>
          </p:spPr>
          <p:txBody>
            <a:bodyPr vert="horz" lIns="109728" tIns="54864" rIns="109728" bIns="54864" rtlCol="0">
              <a:normAutofit fontScale="77500" lnSpcReduction="20000"/>
            </a:bodyPr>
            <a:lstStyle>
              <a:lvl1pPr marL="571500" indent="-571500" algn="l" defTabSz="2286000" rtl="0" eaLnBrk="1" latinLnBrk="0" hangingPunct="1">
                <a:lnSpc>
                  <a:spcPct val="90000"/>
                </a:lnSpc>
                <a:spcBef>
                  <a:spcPts val="250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1714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FFC000"/>
                </a:buClr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2857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92D050"/>
                </a:buClr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4000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5143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6286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29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572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715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5200" dirty="0"/>
                <a:t>Identify optimal sizing and placement of Energy Storage assets on a distribution grid, incorporating considerations of:</a:t>
              </a:r>
            </a:p>
            <a:p>
              <a:pPr>
                <a:lnSpc>
                  <a:spcPct val="110000"/>
                </a:lnSpc>
              </a:pPr>
              <a:r>
                <a:rPr lang="en-US" dirty="0"/>
                <a:t>Grid physics</a:t>
              </a:r>
            </a:p>
            <a:p>
              <a:pPr>
                <a:lnSpc>
                  <a:spcPct val="110000"/>
                </a:lnSpc>
              </a:pPr>
              <a:r>
                <a:rPr lang="en-US" dirty="0"/>
                <a:t>Grid reliability</a:t>
              </a:r>
            </a:p>
            <a:p>
              <a:pPr>
                <a:lnSpc>
                  <a:spcPct val="110000"/>
                </a:lnSpc>
              </a:pPr>
              <a:r>
                <a:rPr lang="en-US" dirty="0"/>
                <a:t>Disruptions caused by extreme events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8069A0-5246-46CE-BD9E-9FAD4C78935A}"/>
              </a:ext>
            </a:extLst>
          </p:cNvPr>
          <p:cNvGrpSpPr/>
          <p:nvPr/>
        </p:nvGrpSpPr>
        <p:grpSpPr>
          <a:xfrm>
            <a:off x="728328" y="19819310"/>
            <a:ext cx="12926672" cy="6275472"/>
            <a:chOff x="754223" y="20464257"/>
            <a:chExt cx="12926672" cy="6275472"/>
          </a:xfrm>
        </p:grpSpPr>
        <p:sp>
          <p:nvSpPr>
            <p:cNvPr id="8" name="Rectangle 7"/>
            <p:cNvSpPr/>
            <p:nvPr/>
          </p:nvSpPr>
          <p:spPr>
            <a:xfrm>
              <a:off x="754223" y="20464257"/>
              <a:ext cx="12926672" cy="6275471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58" dirty="0">
                <a:solidFill>
                  <a:schemeClr val="accent6"/>
                </a:solidFill>
              </a:endParaRPr>
            </a:p>
          </p:txBody>
        </p: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D2BC2DA-F481-4379-A43F-BA30872ABC46}"/>
                </a:ext>
              </a:extLst>
            </p:cNvPr>
            <p:cNvSpPr txBox="1">
              <a:spLocks/>
            </p:cNvSpPr>
            <p:nvPr/>
          </p:nvSpPr>
          <p:spPr>
            <a:xfrm>
              <a:off x="1190513" y="20709504"/>
              <a:ext cx="11890117" cy="6030225"/>
            </a:xfrm>
            <a:prstGeom prst="rect">
              <a:avLst/>
            </a:prstGeom>
          </p:spPr>
          <p:txBody>
            <a:bodyPr vert="horz" lIns="109728" tIns="54864" rIns="109728" bIns="54864" rtlCol="0">
              <a:normAutofit/>
            </a:bodyPr>
            <a:lstStyle>
              <a:lvl1pPr marL="571500" indent="-571500" algn="l" defTabSz="2286000" rtl="0" eaLnBrk="1" latinLnBrk="0" hangingPunct="1">
                <a:lnSpc>
                  <a:spcPct val="90000"/>
                </a:lnSpc>
                <a:spcBef>
                  <a:spcPts val="250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1714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FFC000"/>
                </a:buClr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2857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92D050"/>
                </a:buClr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4000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5143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6286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29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572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715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4400" dirty="0"/>
                <a:t>A HELICS-based co-simulation couples:</a:t>
              </a:r>
            </a:p>
            <a:p>
              <a:r>
                <a:rPr lang="en-US" sz="4400" dirty="0" err="1"/>
                <a:t>OpenDSS</a:t>
              </a:r>
              <a:r>
                <a:rPr lang="en-US" sz="4400" dirty="0"/>
                <a:t> grid simulation </a:t>
              </a:r>
            </a:p>
            <a:p>
              <a:r>
                <a:rPr lang="en-US" sz="4400" dirty="0"/>
                <a:t>Grid reliability simulation</a:t>
              </a:r>
            </a:p>
            <a:p>
              <a:r>
                <a:rPr lang="en-US" sz="4400" dirty="0"/>
                <a:t>Energy management system simulation</a:t>
              </a:r>
            </a:p>
            <a:p>
              <a:r>
                <a:rPr lang="en-US" sz="4400" dirty="0"/>
                <a:t>Storage controller simulations</a:t>
              </a:r>
            </a:p>
            <a:p>
              <a:pPr marL="0" indent="0">
                <a:buNone/>
              </a:pPr>
              <a:r>
                <a:rPr lang="en-US" sz="4400" dirty="0"/>
                <a:t>The simulation will be distributed as an </a:t>
              </a:r>
              <a:r>
                <a:rPr lang="en-US" sz="4400" b="1" i="1" dirty="0"/>
                <a:t>open source </a:t>
              </a:r>
              <a:r>
                <a:rPr lang="en-US" sz="4400" dirty="0"/>
                <a:t>component of Sandia’s </a:t>
              </a:r>
              <a:r>
                <a:rPr lang="en-US" sz="4400" dirty="0" err="1"/>
                <a:t>QuESt</a:t>
              </a:r>
              <a:r>
                <a:rPr lang="en-US" sz="4400" dirty="0"/>
                <a:t> tool.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592E474-2C40-40E5-B9E5-70D0A06F0815}"/>
              </a:ext>
            </a:extLst>
          </p:cNvPr>
          <p:cNvGrpSpPr/>
          <p:nvPr/>
        </p:nvGrpSpPr>
        <p:grpSpPr>
          <a:xfrm>
            <a:off x="1772259" y="10498241"/>
            <a:ext cx="12094704" cy="7916254"/>
            <a:chOff x="1371600" y="1333500"/>
            <a:chExt cx="9334500" cy="4991099"/>
          </a:xfrm>
          <a:solidFill>
            <a:schemeClr val="accent4"/>
          </a:solidFill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CDAB854B-6AEE-41BB-99AF-822A938C7C61}"/>
                </a:ext>
              </a:extLst>
            </p:cNvPr>
            <p:cNvSpPr/>
            <p:nvPr/>
          </p:nvSpPr>
          <p:spPr>
            <a:xfrm>
              <a:off x="8229600" y="3352800"/>
              <a:ext cx="2476500" cy="1295400"/>
            </a:xfrm>
            <a:prstGeom prst="roundRect">
              <a:avLst/>
            </a:prstGeom>
            <a:solidFill>
              <a:schemeClr val="accent4"/>
            </a:solidFill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Storage Controller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2E32810-A48D-44C1-BDB2-BE563D68AF3B}"/>
                </a:ext>
              </a:extLst>
            </p:cNvPr>
            <p:cNvSpPr/>
            <p:nvPr/>
          </p:nvSpPr>
          <p:spPr>
            <a:xfrm>
              <a:off x="8077200" y="3200400"/>
              <a:ext cx="2476500" cy="1295400"/>
            </a:xfrm>
            <a:prstGeom prst="roundRect">
              <a:avLst/>
            </a:prstGeom>
            <a:solidFill>
              <a:schemeClr val="accent4"/>
            </a:solidFill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Storage Controller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0B5BD44-8CF2-45CE-86F6-C29D8FB754EC}"/>
                </a:ext>
              </a:extLst>
            </p:cNvPr>
            <p:cNvSpPr/>
            <p:nvPr/>
          </p:nvSpPr>
          <p:spPr>
            <a:xfrm>
              <a:off x="4648199" y="3048000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Grid Simulation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OpenDSS</a:t>
              </a:r>
              <a:endParaRPr kumimoji="0" 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8BC3F95-5378-4FD1-AA32-2CEA0C47477F}"/>
                </a:ext>
              </a:extLst>
            </p:cNvPr>
            <p:cNvSpPr/>
            <p:nvPr/>
          </p:nvSpPr>
          <p:spPr>
            <a:xfrm>
              <a:off x="7924800" y="3048000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Storage Controller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573C0BA-ABD9-4CEC-8179-8CA4C5DC86DC}"/>
                </a:ext>
              </a:extLst>
            </p:cNvPr>
            <p:cNvSpPr/>
            <p:nvPr/>
          </p:nvSpPr>
          <p:spPr>
            <a:xfrm>
              <a:off x="1371600" y="3048000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Reliability Simulation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191B3435-F08B-4EAF-BC5C-2D0120D33FBF}"/>
                </a:ext>
              </a:extLst>
            </p:cNvPr>
            <p:cNvSpPr/>
            <p:nvPr/>
          </p:nvSpPr>
          <p:spPr>
            <a:xfrm>
              <a:off x="1371600" y="1333500"/>
              <a:ext cx="9029700" cy="77477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rgbClr val="6CB31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Energy Management System</a:t>
              </a:r>
            </a:p>
          </p:txBody>
        </p:sp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45217D59-E64F-42A9-A5F1-1167865C10C2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rot="5400000" flipH="1" flipV="1">
              <a:off x="2139991" y="2578139"/>
              <a:ext cx="939721" cy="2"/>
            </a:xfrm>
            <a:prstGeom prst="curvedConnector3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8CEE9DA-EEE9-4D72-AB05-68C1B5A638C0}"/>
                </a:ext>
              </a:extLst>
            </p:cNvPr>
            <p:cNvCxnSpPr>
              <a:cxnSpLocks/>
              <a:stCxn id="58" idx="3"/>
              <a:endCxn id="56" idx="1"/>
            </p:cNvCxnSpPr>
            <p:nvPr/>
          </p:nvCxnSpPr>
          <p:spPr>
            <a:xfrm>
              <a:off x="3848100" y="3695700"/>
              <a:ext cx="800099" cy="0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CAE1B6B-7D8B-4B55-8CD5-EC4E3AE634E5}"/>
                </a:ext>
              </a:extLst>
            </p:cNvPr>
            <p:cNvCxnSpPr>
              <a:stCxn id="56" idx="3"/>
              <a:endCxn id="57" idx="1"/>
            </p:cNvCxnSpPr>
            <p:nvPr/>
          </p:nvCxnSpPr>
          <p:spPr>
            <a:xfrm>
              <a:off x="7124699" y="3695700"/>
              <a:ext cx="800101" cy="0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6CA808B-5681-4D1D-94BC-1611B5657BF1}"/>
                </a:ext>
              </a:extLst>
            </p:cNvPr>
            <p:cNvCxnSpPr>
              <a:stCxn id="59" idx="2"/>
              <a:endCxn id="56" idx="0"/>
            </p:cNvCxnSpPr>
            <p:nvPr/>
          </p:nvCxnSpPr>
          <p:spPr>
            <a:xfrm flipH="1">
              <a:off x="5886449" y="2108279"/>
              <a:ext cx="1" cy="939721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39B18AA-1C80-4AF8-8CF2-3B8BB35E843C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rot="5400000">
              <a:off x="8693192" y="2578140"/>
              <a:ext cx="939719" cy="1"/>
            </a:xfrm>
            <a:prstGeom prst="curvedConnector3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4C5C6B5-5ED1-42DA-B772-E8FD7C1E18BF}"/>
                </a:ext>
              </a:extLst>
            </p:cNvPr>
            <p:cNvSpPr/>
            <p:nvPr/>
          </p:nvSpPr>
          <p:spPr>
            <a:xfrm>
              <a:off x="4648199" y="5029198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Load Simulation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5C8E211-EDBA-4C1C-9B05-6E1A3C659642}"/>
                </a:ext>
              </a:extLst>
            </p:cNvPr>
            <p:cNvCxnSpPr>
              <a:stCxn id="65" idx="0"/>
              <a:endCxn id="56" idx="2"/>
            </p:cNvCxnSpPr>
            <p:nvPr/>
          </p:nvCxnSpPr>
          <p:spPr>
            <a:xfrm flipV="1">
              <a:off x="5886449" y="4343400"/>
              <a:ext cx="0" cy="685798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ED50434C-4659-4922-BD6C-DCEF8E84D496}"/>
                </a:ext>
              </a:extLst>
            </p:cNvPr>
            <p:cNvCxnSpPr>
              <a:cxnSpLocks/>
              <a:stCxn id="65" idx="2"/>
              <a:endCxn id="59" idx="1"/>
            </p:cNvCxnSpPr>
            <p:nvPr/>
          </p:nvCxnSpPr>
          <p:spPr>
            <a:xfrm rot="5400000" flipH="1">
              <a:off x="1327171" y="1765320"/>
              <a:ext cx="4603708" cy="4514849"/>
            </a:xfrm>
            <a:prstGeom prst="bentConnector4">
              <a:avLst>
                <a:gd name="adj1" fmla="val -4966"/>
                <a:gd name="adj2" fmla="val 113221"/>
              </a:avLst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BF0C77C-2A50-48EE-B0C8-3EA637F95D2A}"/>
                </a:ext>
              </a:extLst>
            </p:cNvPr>
            <p:cNvSpPr/>
            <p:nvPr/>
          </p:nvSpPr>
          <p:spPr>
            <a:xfrm>
              <a:off x="1371600" y="5029198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Threat model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F04DEC1-9EC4-47CE-BB48-98663B08527A}"/>
                </a:ext>
              </a:extLst>
            </p:cNvPr>
            <p:cNvCxnSpPr>
              <a:stCxn id="68" idx="3"/>
              <a:endCxn id="65" idx="1"/>
            </p:cNvCxnSpPr>
            <p:nvPr/>
          </p:nvCxnSpPr>
          <p:spPr>
            <a:xfrm>
              <a:off x="3848100" y="5676898"/>
              <a:ext cx="800099" cy="0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F2DDD8-B812-4317-8FA7-4B8D22FE9871}"/>
                </a:ext>
              </a:extLst>
            </p:cNvPr>
            <p:cNvCxnSpPr>
              <a:cxnSpLocks/>
              <a:stCxn id="68" idx="0"/>
              <a:endCxn id="58" idx="2"/>
            </p:cNvCxnSpPr>
            <p:nvPr/>
          </p:nvCxnSpPr>
          <p:spPr>
            <a:xfrm flipV="1">
              <a:off x="2609850" y="4343400"/>
              <a:ext cx="0" cy="685798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405CEB72-A074-4E61-8617-C7C2E0E78B49}"/>
                </a:ext>
              </a:extLst>
            </p:cNvPr>
            <p:cNvCxnSpPr>
              <a:stCxn id="68" idx="1"/>
              <a:endCxn id="59" idx="1"/>
            </p:cNvCxnSpPr>
            <p:nvPr/>
          </p:nvCxnSpPr>
          <p:spPr>
            <a:xfrm rot="10800000">
              <a:off x="1371600" y="1720890"/>
              <a:ext cx="12700" cy="3956008"/>
            </a:xfrm>
            <a:prstGeom prst="bentConnector3">
              <a:avLst>
                <a:gd name="adj1" fmla="val 2600000"/>
              </a:avLst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2" name="Content Placeholder 6">
            <a:extLst>
              <a:ext uri="{FF2B5EF4-FFF2-40B4-BE49-F238E27FC236}">
                <a16:creationId xmlns:a16="http://schemas.microsoft.com/office/drawing/2014/main" id="{7CC49A74-C287-4F0A-B03F-06E9F7D7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696" y="16354352"/>
            <a:ext cx="1874020" cy="187402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0240894-958B-4486-92BD-BBF31346C854}"/>
              </a:ext>
            </a:extLst>
          </p:cNvPr>
          <p:cNvGrpSpPr/>
          <p:nvPr/>
        </p:nvGrpSpPr>
        <p:grpSpPr>
          <a:xfrm>
            <a:off x="14138670" y="5527796"/>
            <a:ext cx="12600063" cy="5817386"/>
            <a:chOff x="14138670" y="4642891"/>
            <a:chExt cx="12600063" cy="3813571"/>
          </a:xfrm>
        </p:grpSpPr>
        <p:sp>
          <p:nvSpPr>
            <p:cNvPr id="7" name="Rectangle 6"/>
            <p:cNvSpPr/>
            <p:nvPr/>
          </p:nvSpPr>
          <p:spPr>
            <a:xfrm>
              <a:off x="14138670" y="4642891"/>
              <a:ext cx="12600063" cy="3757676"/>
            </a:xfrm>
            <a:prstGeom prst="rect">
              <a:avLst/>
            </a:prstGeom>
            <a:solidFill>
              <a:schemeClr val="accent3">
                <a:alpha val="2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58">
                <a:solidFill>
                  <a:schemeClr val="accent6"/>
                </a:solidFill>
              </a:endParaRPr>
            </a:p>
          </p:txBody>
        </p:sp>
        <p:sp>
          <p:nvSpPr>
            <p:cNvPr id="83" name="Content Placeholder 4">
              <a:extLst>
                <a:ext uri="{FF2B5EF4-FFF2-40B4-BE49-F238E27FC236}">
                  <a16:creationId xmlns:a16="http://schemas.microsoft.com/office/drawing/2014/main" id="{6B363276-41DF-428F-8283-754F266C067A}"/>
                </a:ext>
              </a:extLst>
            </p:cNvPr>
            <p:cNvSpPr txBox="1">
              <a:spLocks/>
            </p:cNvSpPr>
            <p:nvPr/>
          </p:nvSpPr>
          <p:spPr>
            <a:xfrm>
              <a:off x="14480514" y="4853240"/>
              <a:ext cx="11549735" cy="3603222"/>
            </a:xfrm>
            <a:prstGeom prst="rect">
              <a:avLst/>
            </a:prstGeom>
          </p:spPr>
          <p:txBody>
            <a:bodyPr vert="horz" lIns="109728" tIns="54864" rIns="109728" bIns="54864" rtlCol="0">
              <a:normAutofit lnSpcReduction="10000"/>
            </a:bodyPr>
            <a:lstStyle>
              <a:lvl1pPr marL="571500" indent="-571500" algn="l" defTabSz="2286000" rtl="0" eaLnBrk="1" latinLnBrk="0" hangingPunct="1">
                <a:lnSpc>
                  <a:spcPct val="90000"/>
                </a:lnSpc>
                <a:spcBef>
                  <a:spcPts val="250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1714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FFC000"/>
                </a:buClr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2857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92D050"/>
                </a:buClr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4000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5143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6286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29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572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715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dirty="0"/>
                <a:t>Metrics are captured and aggregated across the grid to quantify the impact of each storage configuration and allow comparison of different configurations.</a:t>
              </a:r>
            </a:p>
            <a:p>
              <a:r>
                <a:rPr lang="en-US" sz="4400" dirty="0"/>
                <a:t>Metrics are normalize so that different quantities of interest can be compared directly. For example, voltage levels across the grid can be “traded-off” against line loading, energy service, or any other quantity of interest.</a:t>
              </a:r>
            </a:p>
          </p:txBody>
        </p:sp>
      </p:grpSp>
      <p:sp>
        <p:nvSpPr>
          <p:cNvPr id="97" name="Content Placeholder 4">
            <a:extLst>
              <a:ext uri="{FF2B5EF4-FFF2-40B4-BE49-F238E27FC236}">
                <a16:creationId xmlns:a16="http://schemas.microsoft.com/office/drawing/2014/main" id="{727DC504-7B43-47FF-8DE1-9402BB681919}"/>
              </a:ext>
            </a:extLst>
          </p:cNvPr>
          <p:cNvSpPr txBox="1">
            <a:spLocks/>
          </p:cNvSpPr>
          <p:nvPr/>
        </p:nvSpPr>
        <p:spPr>
          <a:xfrm>
            <a:off x="14282000" y="28857547"/>
            <a:ext cx="12574211" cy="4973483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Future work</a:t>
            </a:r>
          </a:p>
          <a:p>
            <a:r>
              <a:rPr lang="en-US" sz="4400" dirty="0"/>
              <a:t>Simulate building energy demand accounting for environmental and grid conditions.</a:t>
            </a:r>
          </a:p>
          <a:p>
            <a:r>
              <a:rPr lang="en-US" sz="4400" dirty="0"/>
              <a:t>Simulate threats to the grid such as extreme weather</a:t>
            </a:r>
          </a:p>
          <a:p>
            <a:r>
              <a:rPr lang="en-US" sz="4400" dirty="0"/>
              <a:t>Include different energy storage controls as part of the optimization parameters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4683E6DE-E509-456E-9AF9-261F8978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450" y="18550461"/>
            <a:ext cx="3068952" cy="115381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3F529B-DD9B-4F89-AAE6-DE566037F9ED}"/>
              </a:ext>
            </a:extLst>
          </p:cNvPr>
          <p:cNvSpPr/>
          <p:nvPr/>
        </p:nvSpPr>
        <p:spPr>
          <a:xfrm>
            <a:off x="787322" y="26996898"/>
            <a:ext cx="5563113" cy="923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OpenDSS</a:t>
            </a:r>
            <a:r>
              <a:rPr lang="en-US" sz="3600" dirty="0"/>
              <a:t> grid model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84AB8E-11EC-4A41-B37E-C65D3C7A1B20}"/>
              </a:ext>
            </a:extLst>
          </p:cNvPr>
          <p:cNvGrpSpPr/>
          <p:nvPr/>
        </p:nvGrpSpPr>
        <p:grpSpPr>
          <a:xfrm>
            <a:off x="7441465" y="26415663"/>
            <a:ext cx="5991397" cy="2176965"/>
            <a:chOff x="719119" y="28130970"/>
            <a:chExt cx="5991397" cy="217696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36EEEF3C-1D1A-418D-A3B0-369925B01B26}"/>
                </a:ext>
              </a:extLst>
            </p:cNvPr>
            <p:cNvSpPr/>
            <p:nvPr/>
          </p:nvSpPr>
          <p:spPr>
            <a:xfrm>
              <a:off x="719119" y="28130970"/>
              <a:ext cx="5563694" cy="1749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Storage Device Configuration Options</a:t>
              </a: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DAF5317A-EC8B-45B3-B290-7853D44BDBFC}"/>
                </a:ext>
              </a:extLst>
            </p:cNvPr>
            <p:cNvSpPr/>
            <p:nvPr/>
          </p:nvSpPr>
          <p:spPr>
            <a:xfrm>
              <a:off x="842022" y="28253873"/>
              <a:ext cx="5563694" cy="1749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Storage Device Configuration Options</a:t>
              </a: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2CFEE42-B039-4123-9671-83B9CB0B4CC4}"/>
                </a:ext>
              </a:extLst>
            </p:cNvPr>
            <p:cNvSpPr/>
            <p:nvPr/>
          </p:nvSpPr>
          <p:spPr>
            <a:xfrm>
              <a:off x="994422" y="28406273"/>
              <a:ext cx="5563694" cy="1749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Storage Device Configuration Options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24206E87-BD99-4A10-907C-8CC67615F365}"/>
                </a:ext>
              </a:extLst>
            </p:cNvPr>
            <p:cNvSpPr/>
            <p:nvPr/>
          </p:nvSpPr>
          <p:spPr>
            <a:xfrm>
              <a:off x="1146822" y="28558673"/>
              <a:ext cx="5563694" cy="1749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Storage Device Configuration Options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CE9DB07-F86B-49FC-8103-516ED02C3A3B}"/>
              </a:ext>
            </a:extLst>
          </p:cNvPr>
          <p:cNvSpPr/>
          <p:nvPr/>
        </p:nvSpPr>
        <p:spPr>
          <a:xfrm>
            <a:off x="787323" y="29272448"/>
            <a:ext cx="5563113" cy="145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Enumerate grid configurations</a:t>
            </a:r>
            <a:endParaRPr lang="en-US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BBEC7B-91B6-4BDA-B3F8-3732D497D0EB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rot="16200000" flipH="1">
            <a:off x="2892762" y="28596329"/>
            <a:ext cx="1352235" cy="1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C7F57F4-B69D-4E96-9222-4AA501E8AD26}"/>
              </a:ext>
            </a:extLst>
          </p:cNvPr>
          <p:cNvCxnSpPr>
            <a:stCxn id="104" idx="2"/>
            <a:endCxn id="25" idx="0"/>
          </p:cNvCxnSpPr>
          <p:nvPr/>
        </p:nvCxnSpPr>
        <p:spPr>
          <a:xfrm rot="5400000">
            <a:off x="6770038" y="25391471"/>
            <a:ext cx="679820" cy="7082135"/>
          </a:xfrm>
          <a:prstGeom prst="bentConnector3">
            <a:avLst>
              <a:gd name="adj1" fmla="val 3698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0FA194F-7520-47E2-8FDF-5C67B2F2A174}"/>
              </a:ext>
            </a:extLst>
          </p:cNvPr>
          <p:cNvGrpSpPr/>
          <p:nvPr/>
        </p:nvGrpSpPr>
        <p:grpSpPr>
          <a:xfrm>
            <a:off x="14117599" y="11727098"/>
            <a:ext cx="12595282" cy="16663267"/>
            <a:chOff x="14117599" y="9884274"/>
            <a:chExt cx="12595282" cy="166632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14018F-A15E-412B-A143-CA8F59D372CA}"/>
                </a:ext>
              </a:extLst>
            </p:cNvPr>
            <p:cNvGrpSpPr/>
            <p:nvPr/>
          </p:nvGrpSpPr>
          <p:grpSpPr>
            <a:xfrm>
              <a:off x="14117599" y="9884274"/>
              <a:ext cx="12595282" cy="16663267"/>
              <a:chOff x="14117599" y="8881382"/>
              <a:chExt cx="12595282" cy="1666326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206C2BA-E207-4B96-BA1C-8F3E1AA53034}"/>
                  </a:ext>
                </a:extLst>
              </p:cNvPr>
              <p:cNvGrpSpPr/>
              <p:nvPr/>
            </p:nvGrpSpPr>
            <p:grpSpPr>
              <a:xfrm>
                <a:off x="14117599" y="8881382"/>
                <a:ext cx="12595282" cy="16663267"/>
                <a:chOff x="14117599" y="8881382"/>
                <a:chExt cx="12595282" cy="16663267"/>
              </a:xfrm>
            </p:grpSpPr>
            <p:sp>
              <p:nvSpPr>
                <p:cNvPr id="95" name="Content Placeholder 4">
                  <a:extLst>
                    <a:ext uri="{FF2B5EF4-FFF2-40B4-BE49-F238E27FC236}">
                      <a16:creationId xmlns:a16="http://schemas.microsoft.com/office/drawing/2014/main" id="{31548924-0AFE-4C2F-BA18-818A32D2A5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506608" y="8881382"/>
                  <a:ext cx="12151082" cy="2256178"/>
                </a:xfrm>
                <a:prstGeom prst="rect">
                  <a:avLst/>
                </a:prstGeom>
              </p:spPr>
              <p:txBody>
                <a:bodyPr vert="horz" lIns="109728" tIns="54864" rIns="109728" bIns="54864" rtlCol="0">
                  <a:normAutofit/>
                </a:bodyPr>
                <a:lstStyle>
                  <a:lvl1pPr marL="571500" indent="-571500" algn="l" defTabSz="2286000" rtl="0" eaLnBrk="1" latinLnBrk="0" hangingPunct="1">
                    <a:lnSpc>
                      <a:spcPct val="90000"/>
                    </a:lnSpc>
                    <a:spcBef>
                      <a:spcPts val="2500"/>
                    </a:spcBef>
                    <a:buClr>
                      <a:srgbClr val="00B0F0"/>
                    </a:buClr>
                    <a:buFont typeface="Arial" panose="020B0604020202020204" pitchFamily="34" charset="0"/>
                    <a:buChar char="•"/>
                    <a:defRPr sz="4800" kern="1200">
                      <a:solidFill>
                        <a:schemeClr val="tx1"/>
                      </a:solidFill>
                      <a:latin typeface="Garamond" charset="0"/>
                      <a:ea typeface="Garamond" charset="0"/>
                      <a:cs typeface="Garamond" charset="0"/>
                    </a:defRPr>
                  </a:lvl1pPr>
                  <a:lvl2pPr marL="1714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Clr>
                      <a:srgbClr val="FFC000"/>
                    </a:buClr>
                    <a:buFont typeface="Arial" panose="020B0604020202020204" pitchFamily="34" charset="0"/>
                    <a:buChar char="•"/>
                    <a:defRPr sz="4000" kern="1200">
                      <a:solidFill>
                        <a:schemeClr val="tx1"/>
                      </a:solidFill>
                      <a:latin typeface="Garamond" charset="0"/>
                      <a:ea typeface="Garamond" charset="0"/>
                      <a:cs typeface="Garamond" charset="0"/>
                    </a:defRPr>
                  </a:lvl2pPr>
                  <a:lvl3pPr marL="2857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Clr>
                      <a:srgbClr val="92D050"/>
                    </a:buClr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Garamond" charset="0"/>
                      <a:ea typeface="Garamond" charset="0"/>
                      <a:cs typeface="Garamond" charset="0"/>
                    </a:defRPr>
                  </a:lvl3pPr>
                  <a:lvl4pPr marL="4000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Clr>
                      <a:srgbClr val="00B0F0"/>
                    </a:buClr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Garamond" charset="0"/>
                      <a:ea typeface="Garamond" charset="0"/>
                      <a:cs typeface="Garamond" charset="0"/>
                    </a:defRPr>
                  </a:lvl4pPr>
                  <a:lvl5pPr marL="5143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Clr>
                      <a:srgbClr val="00B0F0"/>
                    </a:buClr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Garamond" charset="0"/>
                      <a:ea typeface="Garamond" charset="0"/>
                      <a:cs typeface="Garamond" charset="0"/>
                    </a:defRPr>
                  </a:lvl5pPr>
                  <a:lvl6pPr marL="6286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Font typeface="Arial" panose="020B0604020202020204" pitchFamily="34" charset="0"/>
                    <a:buChar char="•"/>
                    <a:defRPr sz="4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7429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Font typeface="Arial" panose="020B0604020202020204" pitchFamily="34" charset="0"/>
                    <a:buChar char="•"/>
                    <a:defRPr sz="4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8572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Font typeface="Arial" panose="020B0604020202020204" pitchFamily="34" charset="0"/>
                    <a:buChar char="•"/>
                    <a:defRPr sz="4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9715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Font typeface="Arial" panose="020B0604020202020204" pitchFamily="34" charset="0"/>
                    <a:buChar char="•"/>
                    <a:defRPr sz="4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4400" dirty="0"/>
                    <a:t>Storage devices may be placed at bus 814 and bus 840 in this example using the IEEE 34 bus test feeder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B8F7F06-4605-4DCA-9FA8-5BB2B1ADBD81}"/>
                    </a:ext>
                  </a:extLst>
                </p:cNvPr>
                <p:cNvGrpSpPr/>
                <p:nvPr/>
              </p:nvGrpSpPr>
              <p:grpSpPr>
                <a:xfrm>
                  <a:off x="14117599" y="16228284"/>
                  <a:ext cx="12595282" cy="9316365"/>
                  <a:chOff x="14035433" y="14501751"/>
                  <a:chExt cx="12595282" cy="9316365"/>
                </a:xfrm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14035433" y="14501751"/>
                    <a:ext cx="12595282" cy="9316365"/>
                  </a:xfrm>
                  <a:prstGeom prst="rect">
                    <a:avLst/>
                  </a:prstGeom>
                  <a:solidFill>
                    <a:schemeClr val="accent4">
                      <a:alpha val="28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258" dirty="0">
                      <a:solidFill>
                        <a:schemeClr val="accent6"/>
                      </a:solidFill>
                    </a:endParaRP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2B305939-B1CD-4EAB-9C55-743A6FD1AC18}"/>
                      </a:ext>
                    </a:extLst>
                  </p:cNvPr>
                  <p:cNvGrpSpPr/>
                  <p:nvPr/>
                </p:nvGrpSpPr>
                <p:grpSpPr>
                  <a:xfrm>
                    <a:off x="14610588" y="17874109"/>
                    <a:ext cx="5483594" cy="5670545"/>
                    <a:chOff x="14610588" y="17874109"/>
                    <a:chExt cx="5483594" cy="5670545"/>
                  </a:xfrm>
                </p:grpSpPr>
                <p:pic>
                  <p:nvPicPr>
                    <p:cNvPr id="88" name="Picture 87">
                      <a:extLst>
                        <a:ext uri="{FF2B5EF4-FFF2-40B4-BE49-F238E27FC236}">
                          <a16:creationId xmlns:a16="http://schemas.microsoft.com/office/drawing/2014/main" id="{EDB81D8C-B12C-416D-BF90-D747C969B2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610588" y="17874109"/>
                      <a:ext cx="5472197" cy="456016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D6C5A348-1D5E-4272-B77E-B0CEF3FD6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16716" y="22670856"/>
                      <a:ext cx="5477466" cy="873798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/>
                        <a:t>Storage at bus 814 only</a:t>
                      </a:r>
                    </a:p>
                  </p:txBody>
                </p:sp>
              </p:grpSp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7331EAF8-B908-44EE-9DD9-FB44754F9AA1}"/>
                      </a:ext>
                    </a:extLst>
                  </p:cNvPr>
                  <p:cNvGrpSpPr/>
                  <p:nvPr/>
                </p:nvGrpSpPr>
                <p:grpSpPr>
                  <a:xfrm>
                    <a:off x="20738902" y="17874109"/>
                    <a:ext cx="5472197" cy="5670545"/>
                    <a:chOff x="20929614" y="17896135"/>
                    <a:chExt cx="5472197" cy="5670545"/>
                  </a:xfrm>
                </p:grpSpPr>
                <p:pic>
                  <p:nvPicPr>
                    <p:cNvPr id="87" name="Picture 86">
                      <a:extLst>
                        <a:ext uri="{FF2B5EF4-FFF2-40B4-BE49-F238E27FC236}">
                          <a16:creationId xmlns:a16="http://schemas.microsoft.com/office/drawing/2014/main" id="{23D31548-C539-4967-B9DA-54A1D45F24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929614" y="17896135"/>
                      <a:ext cx="5472197" cy="456016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D6D071B9-90E7-423D-9757-CD57E4311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29614" y="22692881"/>
                      <a:ext cx="5472197" cy="873799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/>
                        <a:t>Storage at bus 814 &amp; 840</a:t>
                      </a:r>
                    </a:p>
                  </p:txBody>
                </p:sp>
              </p:grpSp>
            </p:grpSp>
          </p:grpSp>
          <p:sp>
            <p:nvSpPr>
              <p:cNvPr id="99" name="Content Placeholder 4">
                <a:extLst>
                  <a:ext uri="{FF2B5EF4-FFF2-40B4-BE49-F238E27FC236}">
                    <a16:creationId xmlns:a16="http://schemas.microsoft.com/office/drawing/2014/main" id="{03869600-F4E3-444B-99C1-AC3A74B6D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31795" y="16228284"/>
                <a:ext cx="11316685" cy="3372357"/>
              </a:xfrm>
              <a:prstGeom prst="rect">
                <a:avLst/>
              </a:prstGeom>
            </p:spPr>
            <p:txBody>
              <a:bodyPr vert="horz" lIns="109728" tIns="54864" rIns="109728" bIns="54864" rtlCol="0">
                <a:normAutofit lnSpcReduction="10000"/>
              </a:bodyPr>
              <a:lstStyle>
                <a:lvl1pPr marL="571500" indent="-571500" algn="l" defTabSz="2286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Clr>
                    <a:srgbClr val="00B0F0"/>
                  </a:buClr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1714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2857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92D050"/>
                  </a:buClr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4000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00B0F0"/>
                  </a:buClr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5143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00B0F0"/>
                  </a:buClr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6286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429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572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9715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400" dirty="0"/>
                  <a:t>Metrics for voltage quality at 4 busses in the feeder above. The metric values become increasingly negative as the limits on voltage are exceeded.</a:t>
                </a:r>
              </a:p>
              <a:p>
                <a:pPr marL="0" indent="0" algn="ctr">
                  <a:buNone/>
                </a:pPr>
                <a:r>
                  <a:rPr lang="en-US" sz="4400" dirty="0"/>
                  <a:t>The configuration shown on the right exhibits better performance.</a:t>
                </a:r>
              </a:p>
            </p:txBody>
          </p:sp>
        </p:grp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3856C17-6C2A-4910-A81A-2CFC41144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80514" y="11200538"/>
              <a:ext cx="12177184" cy="5982491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B5371F8-7700-4A34-9DDC-113B22EF1E32}"/>
              </a:ext>
            </a:extLst>
          </p:cNvPr>
          <p:cNvSpPr/>
          <p:nvPr/>
        </p:nvSpPr>
        <p:spPr>
          <a:xfrm>
            <a:off x="7869168" y="29272449"/>
            <a:ext cx="5563113" cy="1459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Simulate each grid configuration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E474093-4396-47CE-9DE1-396A007FDC5A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>
          <a:xfrm>
            <a:off x="6350436" y="30001996"/>
            <a:ext cx="1518732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D3E8FE3-5B4A-439E-A7C2-5192DC14CDA3}"/>
              </a:ext>
            </a:extLst>
          </p:cNvPr>
          <p:cNvCxnSpPr>
            <a:cxnSpLocks/>
            <a:stCxn id="44" idx="2"/>
            <a:endCxn id="113" idx="0"/>
          </p:cNvCxnSpPr>
          <p:nvPr/>
        </p:nvCxnSpPr>
        <p:spPr>
          <a:xfrm rot="5400000">
            <a:off x="10140356" y="31241915"/>
            <a:ext cx="1020738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B2A3B99-F9DD-4333-874E-2CDC196765C9}"/>
              </a:ext>
            </a:extLst>
          </p:cNvPr>
          <p:cNvCxnSpPr>
            <a:cxnSpLocks/>
            <a:stCxn id="44" idx="2"/>
            <a:endCxn id="44" idx="1"/>
          </p:cNvCxnSpPr>
          <p:nvPr/>
        </p:nvCxnSpPr>
        <p:spPr>
          <a:xfrm rot="5400000" flipH="1">
            <a:off x="8895173" y="28975994"/>
            <a:ext cx="729548" cy="2781557"/>
          </a:xfrm>
          <a:prstGeom prst="bentConnector4">
            <a:avLst>
              <a:gd name="adj1" fmla="val -55593"/>
              <a:gd name="adj2" fmla="val 12836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CB06476-3AEE-4DC5-BCEC-BA78B079341D}"/>
              </a:ext>
            </a:extLst>
          </p:cNvPr>
          <p:cNvSpPr/>
          <p:nvPr/>
        </p:nvSpPr>
        <p:spPr>
          <a:xfrm>
            <a:off x="7869167" y="31752284"/>
            <a:ext cx="5563113" cy="145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Aggregate metrics</a:t>
            </a:r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F7AE762-A6BF-4D7B-81DF-B60D612AF645}"/>
              </a:ext>
            </a:extLst>
          </p:cNvPr>
          <p:cNvSpPr/>
          <p:nvPr/>
        </p:nvSpPr>
        <p:spPr>
          <a:xfrm>
            <a:off x="787323" y="31752285"/>
            <a:ext cx="5563113" cy="1459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Report optimal configuration and tradeoffs</a:t>
            </a:r>
            <a:endParaRPr lang="en-US" dirty="0"/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69139E7-58E7-480A-AEBB-E539A2CE0037}"/>
              </a:ext>
            </a:extLst>
          </p:cNvPr>
          <p:cNvCxnSpPr>
            <a:cxnSpLocks/>
            <a:stCxn id="113" idx="1"/>
            <a:endCxn id="123" idx="3"/>
          </p:cNvCxnSpPr>
          <p:nvPr/>
        </p:nvCxnSpPr>
        <p:spPr>
          <a:xfrm rot="10800000" flipV="1">
            <a:off x="6350437" y="32481832"/>
            <a:ext cx="1518731" cy="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78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11929</TotalTime>
  <Words>367</Words>
  <Application>Microsoft Office PowerPoint</Application>
  <PresentationFormat>Custom</PresentationFormat>
  <Paragraphs>47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Garamond</vt:lpstr>
      <vt:lpstr>Gill Sans MT</vt:lpstr>
      <vt:lpstr>Open Sans Light</vt:lpstr>
      <vt:lpstr>Office Theme</vt:lpstr>
      <vt:lpstr>Title up to two lines</vt:lpstr>
      <vt:lpstr>Storage Sizing and Placement in Distribution Grids Will Vining, Ujjwol Tamrakar, John Eddy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up to two lines – 88pt Gill Sans Title up to two lines – 88pt Gill Sans</dc:title>
  <dc:creator>Microsoft Office User</dc:creator>
  <cp:lastModifiedBy>Eddy, John P</cp:lastModifiedBy>
  <cp:revision>39</cp:revision>
  <dcterms:created xsi:type="dcterms:W3CDTF">2017-11-21T18:42:46Z</dcterms:created>
  <dcterms:modified xsi:type="dcterms:W3CDTF">2022-09-22T16:29:32Z</dcterms:modified>
</cp:coreProperties>
</file>